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6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Bügel Jørgensen" userId="1f25ad54-c8e8-4a88-ab39-31815bfd6526" providerId="ADAL" clId="{0FF969EF-8811-4682-8863-6F7D22AE0E5E}"/>
    <pc:docChg chg="custSel addSld delSld modSld">
      <pc:chgData name="Lisa Bügel Jørgensen" userId="1f25ad54-c8e8-4a88-ab39-31815bfd6526" providerId="ADAL" clId="{0FF969EF-8811-4682-8863-6F7D22AE0E5E}" dt="2026-03-26T11:55:59.244" v="1650" actId="20577"/>
      <pc:docMkLst>
        <pc:docMk/>
      </pc:docMkLst>
      <pc:sldChg chg="modSp mod">
        <pc:chgData name="Lisa Bügel Jørgensen" userId="1f25ad54-c8e8-4a88-ab39-31815bfd6526" providerId="ADAL" clId="{0FF969EF-8811-4682-8863-6F7D22AE0E5E}" dt="2026-03-20T11:53:50.612" v="1494" actId="313"/>
        <pc:sldMkLst>
          <pc:docMk/>
          <pc:sldMk cId="3698682110" sldId="258"/>
        </pc:sldMkLst>
        <pc:spChg chg="mod">
          <ac:chgData name="Lisa Bügel Jørgensen" userId="1f25ad54-c8e8-4a88-ab39-31815bfd6526" providerId="ADAL" clId="{0FF969EF-8811-4682-8863-6F7D22AE0E5E}" dt="2026-03-20T11:53:50.612" v="1494" actId="313"/>
          <ac:spMkLst>
            <pc:docMk/>
            <pc:sldMk cId="3698682110" sldId="258"/>
            <ac:spMk id="3" creationId="{0A1B09CF-6F1E-4742-4EC7-D1E6A12125EB}"/>
          </ac:spMkLst>
        </pc:spChg>
      </pc:sldChg>
      <pc:sldChg chg="modSp mod">
        <pc:chgData name="Lisa Bügel Jørgensen" userId="1f25ad54-c8e8-4a88-ab39-31815bfd6526" providerId="ADAL" clId="{0FF969EF-8811-4682-8863-6F7D22AE0E5E}" dt="2026-03-26T11:55:59.244" v="1650" actId="20577"/>
        <pc:sldMkLst>
          <pc:docMk/>
          <pc:sldMk cId="1169251154" sldId="264"/>
        </pc:sldMkLst>
        <pc:graphicFrameChg chg="modGraphic">
          <ac:chgData name="Lisa Bügel Jørgensen" userId="1f25ad54-c8e8-4a88-ab39-31815bfd6526" providerId="ADAL" clId="{0FF969EF-8811-4682-8863-6F7D22AE0E5E}" dt="2026-03-26T11:55:59.244" v="1650" actId="20577"/>
          <ac:graphicFrameMkLst>
            <pc:docMk/>
            <pc:sldMk cId="1169251154" sldId="264"/>
            <ac:graphicFrameMk id="4" creationId="{C99C5B3A-4E59-0673-4AC7-B671F326B274}"/>
          </ac:graphicFrameMkLst>
        </pc:graphicFrameChg>
      </pc:sldChg>
      <pc:sldChg chg="modSp mod">
        <pc:chgData name="Lisa Bügel Jørgensen" userId="1f25ad54-c8e8-4a88-ab39-31815bfd6526" providerId="ADAL" clId="{0FF969EF-8811-4682-8863-6F7D22AE0E5E}" dt="2026-03-20T11:46:34.488" v="1239" actId="1076"/>
        <pc:sldMkLst>
          <pc:docMk/>
          <pc:sldMk cId="1937256181" sldId="265"/>
        </pc:sldMkLst>
        <pc:spChg chg="mod">
          <ac:chgData name="Lisa Bügel Jørgensen" userId="1f25ad54-c8e8-4a88-ab39-31815bfd6526" providerId="ADAL" clId="{0FF969EF-8811-4682-8863-6F7D22AE0E5E}" dt="2026-03-20T11:46:29.638" v="1238" actId="20577"/>
          <ac:spMkLst>
            <pc:docMk/>
            <pc:sldMk cId="1937256181" sldId="265"/>
            <ac:spMk id="2" creationId="{3BE301A6-9F14-8ADC-77DB-D685AF3E3726}"/>
          </ac:spMkLst>
        </pc:spChg>
        <pc:picChg chg="mod">
          <ac:chgData name="Lisa Bügel Jørgensen" userId="1f25ad54-c8e8-4a88-ab39-31815bfd6526" providerId="ADAL" clId="{0FF969EF-8811-4682-8863-6F7D22AE0E5E}" dt="2026-03-20T11:46:34.488" v="1239" actId="1076"/>
          <ac:picMkLst>
            <pc:docMk/>
            <pc:sldMk cId="1937256181" sldId="265"/>
            <ac:picMk id="3" creationId="{EB4AB0A0-EE8F-D7DD-8A9F-F3B8CCAF644C}"/>
          </ac:picMkLst>
        </pc:picChg>
      </pc:sldChg>
      <pc:sldChg chg="modSp mod">
        <pc:chgData name="Lisa Bügel Jørgensen" userId="1f25ad54-c8e8-4a88-ab39-31815bfd6526" providerId="ADAL" clId="{0FF969EF-8811-4682-8863-6F7D22AE0E5E}" dt="2026-03-24T14:14:16.361" v="1644" actId="20577"/>
        <pc:sldMkLst>
          <pc:docMk/>
          <pc:sldMk cId="3585749917" sldId="266"/>
        </pc:sldMkLst>
        <pc:spChg chg="mod">
          <ac:chgData name="Lisa Bügel Jørgensen" userId="1f25ad54-c8e8-4a88-ab39-31815bfd6526" providerId="ADAL" clId="{0FF969EF-8811-4682-8863-6F7D22AE0E5E}" dt="2026-03-24T14:14:16.361" v="1644" actId="20577"/>
          <ac:spMkLst>
            <pc:docMk/>
            <pc:sldMk cId="3585749917" sldId="266"/>
            <ac:spMk id="3" creationId="{6375D08F-00A3-239C-C740-8C26C8B7E893}"/>
          </ac:spMkLst>
        </pc:spChg>
      </pc:sldChg>
      <pc:sldChg chg="new del">
        <pc:chgData name="Lisa Bügel Jørgensen" userId="1f25ad54-c8e8-4a88-ab39-31815bfd6526" providerId="ADAL" clId="{0FF969EF-8811-4682-8863-6F7D22AE0E5E}" dt="2026-03-26T11:54:38.223" v="1646" actId="47"/>
        <pc:sldMkLst>
          <pc:docMk/>
          <pc:sldMk cId="3766338657" sldId="267"/>
        </pc:sldMkLst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16F3CF-04C8-4D35-B696-B29605CD8443}" type="doc">
      <dgm:prSet loTypeId="urn:microsoft.com/office/officeart/2018/2/layout/IconVerticalSolidList" loCatId="icon" qsTypeId="urn:microsoft.com/office/officeart/2005/8/quickstyle/simple1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7A558D3A-F2BA-4411-8C33-7B62F5243C3E}">
      <dgm:prSet/>
      <dgm:spPr/>
      <dgm:t>
        <a:bodyPr/>
        <a:lstStyle/>
        <a:p>
          <a:r>
            <a:rPr lang="da-DK" b="0" i="0" baseline="0"/>
            <a:t>I dag skal vi udføre et spændende forsøg, hvor vi arbejder med fortyndingsrækker og standardkurver.</a:t>
          </a:r>
          <a:endParaRPr lang="en-US"/>
        </a:p>
      </dgm:t>
    </dgm:pt>
    <dgm:pt modelId="{21388098-5381-4C29-824F-FE2942C6C972}" type="parTrans" cxnId="{DBC8ABAB-6836-4253-9988-02E1DFA58731}">
      <dgm:prSet/>
      <dgm:spPr/>
      <dgm:t>
        <a:bodyPr/>
        <a:lstStyle/>
        <a:p>
          <a:endParaRPr lang="en-US"/>
        </a:p>
      </dgm:t>
    </dgm:pt>
    <dgm:pt modelId="{12120F14-960B-4234-AA69-C902728B9B56}" type="sibTrans" cxnId="{DBC8ABAB-6836-4253-9988-02E1DFA58731}">
      <dgm:prSet/>
      <dgm:spPr/>
      <dgm:t>
        <a:bodyPr/>
        <a:lstStyle/>
        <a:p>
          <a:endParaRPr lang="en-US"/>
        </a:p>
      </dgm:t>
    </dgm:pt>
    <dgm:pt modelId="{17A6B299-0557-4CED-BE2D-60821D0D9D5F}">
      <dgm:prSet/>
      <dgm:spPr/>
      <dgm:t>
        <a:bodyPr/>
        <a:lstStyle/>
        <a:p>
          <a:r>
            <a:rPr lang="da-DK" b="0" i="0" baseline="0"/>
            <a:t>Din opgave: Lav en fortyndingsrække af lightsaftevand, mål absorbans og skab en standardkurve.</a:t>
          </a:r>
          <a:endParaRPr lang="en-US"/>
        </a:p>
      </dgm:t>
    </dgm:pt>
    <dgm:pt modelId="{2EE9714E-832A-4FA9-A220-4E42F4CC9C4D}" type="parTrans" cxnId="{50CACDF1-B2F8-419E-AB8C-9C3AED9939A5}">
      <dgm:prSet/>
      <dgm:spPr/>
      <dgm:t>
        <a:bodyPr/>
        <a:lstStyle/>
        <a:p>
          <a:endParaRPr lang="en-US"/>
        </a:p>
      </dgm:t>
    </dgm:pt>
    <dgm:pt modelId="{84201634-27D9-4AAE-91AB-4089651B75A3}" type="sibTrans" cxnId="{50CACDF1-B2F8-419E-AB8C-9C3AED9939A5}">
      <dgm:prSet/>
      <dgm:spPr/>
      <dgm:t>
        <a:bodyPr/>
        <a:lstStyle/>
        <a:p>
          <a:endParaRPr lang="en-US"/>
        </a:p>
      </dgm:t>
    </dgm:pt>
    <dgm:pt modelId="{9124CC6D-685B-421F-BDC2-F92A807FC1B1}">
      <dgm:prSet/>
      <dgm:spPr/>
      <dgm:t>
        <a:bodyPr/>
        <a:lstStyle/>
        <a:p>
          <a:r>
            <a:rPr lang="da-DK" b="0" i="0" baseline="0"/>
            <a:t>Den gruppe, der får den bedste </a:t>
          </a:r>
          <a:r>
            <a:rPr lang="da-DK" b="1" i="0" baseline="0"/>
            <a:t>R²-værdi</a:t>
          </a:r>
          <a:r>
            <a:rPr lang="da-DK" b="0" i="0" baseline="0"/>
            <a:t> tættest på 1, vinder en præmie!</a:t>
          </a:r>
          <a:endParaRPr lang="en-US"/>
        </a:p>
      </dgm:t>
    </dgm:pt>
    <dgm:pt modelId="{0F756A07-51EE-4D1D-994D-D85EFDDBA5A6}" type="parTrans" cxnId="{F7497A85-331E-43E4-8B4E-6E6BB0C0AD75}">
      <dgm:prSet/>
      <dgm:spPr/>
      <dgm:t>
        <a:bodyPr/>
        <a:lstStyle/>
        <a:p>
          <a:endParaRPr lang="en-US"/>
        </a:p>
      </dgm:t>
    </dgm:pt>
    <dgm:pt modelId="{1463A2A3-9281-4E6B-B4AE-C82846C57CD7}" type="sibTrans" cxnId="{F7497A85-331E-43E4-8B4E-6E6BB0C0AD75}">
      <dgm:prSet/>
      <dgm:spPr/>
      <dgm:t>
        <a:bodyPr/>
        <a:lstStyle/>
        <a:p>
          <a:endParaRPr lang="en-US"/>
        </a:p>
      </dgm:t>
    </dgm:pt>
    <dgm:pt modelId="{EADB9F43-31E5-43D6-AC91-043A3EBCBDEB}" type="pres">
      <dgm:prSet presAssocID="{C916F3CF-04C8-4D35-B696-B29605CD8443}" presName="root" presStyleCnt="0">
        <dgm:presLayoutVars>
          <dgm:dir/>
          <dgm:resizeHandles val="exact"/>
        </dgm:presLayoutVars>
      </dgm:prSet>
      <dgm:spPr/>
    </dgm:pt>
    <dgm:pt modelId="{CEB217FD-1767-4AA7-97FA-84AEC54D1644}" type="pres">
      <dgm:prSet presAssocID="{7A558D3A-F2BA-4411-8C33-7B62F5243C3E}" presName="compNode" presStyleCnt="0"/>
      <dgm:spPr/>
    </dgm:pt>
    <dgm:pt modelId="{63F28644-910E-4EB0-8E36-409C685ABECC}" type="pres">
      <dgm:prSet presAssocID="{7A558D3A-F2BA-4411-8C33-7B62F5243C3E}" presName="bgRect" presStyleLbl="bgShp" presStyleIdx="0" presStyleCnt="3"/>
      <dgm:spPr/>
    </dgm:pt>
    <dgm:pt modelId="{6DF71297-8882-476B-B396-2A6B09095D91}" type="pres">
      <dgm:prSet presAssocID="{7A558D3A-F2BA-4411-8C33-7B62F5243C3E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Videnskabsmand"/>
        </a:ext>
      </dgm:extLst>
    </dgm:pt>
    <dgm:pt modelId="{E5FB3363-DEE5-49C0-AEE8-A914214B9E4C}" type="pres">
      <dgm:prSet presAssocID="{7A558D3A-F2BA-4411-8C33-7B62F5243C3E}" presName="spaceRect" presStyleCnt="0"/>
      <dgm:spPr/>
    </dgm:pt>
    <dgm:pt modelId="{878CE239-B4F0-439C-BDB1-6B65140FC2F5}" type="pres">
      <dgm:prSet presAssocID="{7A558D3A-F2BA-4411-8C33-7B62F5243C3E}" presName="parTx" presStyleLbl="revTx" presStyleIdx="0" presStyleCnt="3">
        <dgm:presLayoutVars>
          <dgm:chMax val="0"/>
          <dgm:chPref val="0"/>
        </dgm:presLayoutVars>
      </dgm:prSet>
      <dgm:spPr/>
    </dgm:pt>
    <dgm:pt modelId="{8CD466C6-6C74-45BD-B4D7-B346829A0511}" type="pres">
      <dgm:prSet presAssocID="{12120F14-960B-4234-AA69-C902728B9B56}" presName="sibTrans" presStyleCnt="0"/>
      <dgm:spPr/>
    </dgm:pt>
    <dgm:pt modelId="{1724B73D-5534-40AE-975A-8C15E7E92972}" type="pres">
      <dgm:prSet presAssocID="{17A6B299-0557-4CED-BE2D-60821D0D9D5F}" presName="compNode" presStyleCnt="0"/>
      <dgm:spPr/>
    </dgm:pt>
    <dgm:pt modelId="{50DD5DFE-D890-44CE-A13F-1F60D46C527D}" type="pres">
      <dgm:prSet presAssocID="{17A6B299-0557-4CED-BE2D-60821D0D9D5F}" presName="bgRect" presStyleLbl="bgShp" presStyleIdx="1" presStyleCnt="3"/>
      <dgm:spPr/>
    </dgm:pt>
    <dgm:pt modelId="{247A76DA-915E-4CA1-B5AE-2C1B2A8462C0}" type="pres">
      <dgm:prSet presAssocID="{17A6B299-0557-4CED-BE2D-60821D0D9D5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Afkrydsning"/>
        </a:ext>
      </dgm:extLst>
    </dgm:pt>
    <dgm:pt modelId="{16442255-0B68-402F-9102-3A56D5FAD932}" type="pres">
      <dgm:prSet presAssocID="{17A6B299-0557-4CED-BE2D-60821D0D9D5F}" presName="spaceRect" presStyleCnt="0"/>
      <dgm:spPr/>
    </dgm:pt>
    <dgm:pt modelId="{A578D1B9-F9DE-4FCD-A2F1-D467827F13D4}" type="pres">
      <dgm:prSet presAssocID="{17A6B299-0557-4CED-BE2D-60821D0D9D5F}" presName="parTx" presStyleLbl="revTx" presStyleIdx="1" presStyleCnt="3">
        <dgm:presLayoutVars>
          <dgm:chMax val="0"/>
          <dgm:chPref val="0"/>
        </dgm:presLayoutVars>
      </dgm:prSet>
      <dgm:spPr/>
    </dgm:pt>
    <dgm:pt modelId="{2C95CF01-011F-44CD-A2F5-682E91630A30}" type="pres">
      <dgm:prSet presAssocID="{84201634-27D9-4AAE-91AB-4089651B75A3}" presName="sibTrans" presStyleCnt="0"/>
      <dgm:spPr/>
    </dgm:pt>
    <dgm:pt modelId="{5B83746D-53D1-4667-A2CB-081E029F977F}" type="pres">
      <dgm:prSet presAssocID="{9124CC6D-685B-421F-BDC2-F92A807FC1B1}" presName="compNode" presStyleCnt="0"/>
      <dgm:spPr/>
    </dgm:pt>
    <dgm:pt modelId="{F248065E-E52A-4E8F-A2A7-0B04D5DED77C}" type="pres">
      <dgm:prSet presAssocID="{9124CC6D-685B-421F-BDC2-F92A807FC1B1}" presName="bgRect" presStyleLbl="bgShp" presStyleIdx="2" presStyleCnt="3"/>
      <dgm:spPr/>
    </dgm:pt>
    <dgm:pt modelId="{3D2D4587-21E2-4B93-BFC5-79F58E69A60E}" type="pres">
      <dgm:prSet presAssocID="{9124CC6D-685B-421F-BDC2-F92A807FC1B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Får"/>
        </a:ext>
      </dgm:extLst>
    </dgm:pt>
    <dgm:pt modelId="{D08C35BB-04E7-4562-916E-8F267E3B2C5D}" type="pres">
      <dgm:prSet presAssocID="{9124CC6D-685B-421F-BDC2-F92A807FC1B1}" presName="spaceRect" presStyleCnt="0"/>
      <dgm:spPr/>
    </dgm:pt>
    <dgm:pt modelId="{8833C65F-6D19-4791-9589-D70BFE01342B}" type="pres">
      <dgm:prSet presAssocID="{9124CC6D-685B-421F-BDC2-F92A807FC1B1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AA2E1219-7DEE-4D10-84C3-2D719E6262BD}" type="presOf" srcId="{C916F3CF-04C8-4D35-B696-B29605CD8443}" destId="{EADB9F43-31E5-43D6-AC91-043A3EBCBDEB}" srcOrd="0" destOrd="0" presId="urn:microsoft.com/office/officeart/2018/2/layout/IconVerticalSolidList"/>
    <dgm:cxn modelId="{FF804E1E-6601-4A21-935B-F0FCF5EFA923}" type="presOf" srcId="{7A558D3A-F2BA-4411-8C33-7B62F5243C3E}" destId="{878CE239-B4F0-439C-BDB1-6B65140FC2F5}" srcOrd="0" destOrd="0" presId="urn:microsoft.com/office/officeart/2018/2/layout/IconVerticalSolidList"/>
    <dgm:cxn modelId="{31E16368-3742-428F-BBA0-97D906E82104}" type="presOf" srcId="{9124CC6D-685B-421F-BDC2-F92A807FC1B1}" destId="{8833C65F-6D19-4791-9589-D70BFE01342B}" srcOrd="0" destOrd="0" presId="urn:microsoft.com/office/officeart/2018/2/layout/IconVerticalSolidList"/>
    <dgm:cxn modelId="{F7497A85-331E-43E4-8B4E-6E6BB0C0AD75}" srcId="{C916F3CF-04C8-4D35-B696-B29605CD8443}" destId="{9124CC6D-685B-421F-BDC2-F92A807FC1B1}" srcOrd="2" destOrd="0" parTransId="{0F756A07-51EE-4D1D-994D-D85EFDDBA5A6}" sibTransId="{1463A2A3-9281-4E6B-B4AE-C82846C57CD7}"/>
    <dgm:cxn modelId="{38DD9791-F978-41A6-A4B5-AB4D3B1E12C8}" type="presOf" srcId="{17A6B299-0557-4CED-BE2D-60821D0D9D5F}" destId="{A578D1B9-F9DE-4FCD-A2F1-D467827F13D4}" srcOrd="0" destOrd="0" presId="urn:microsoft.com/office/officeart/2018/2/layout/IconVerticalSolidList"/>
    <dgm:cxn modelId="{DBC8ABAB-6836-4253-9988-02E1DFA58731}" srcId="{C916F3CF-04C8-4D35-B696-B29605CD8443}" destId="{7A558D3A-F2BA-4411-8C33-7B62F5243C3E}" srcOrd="0" destOrd="0" parTransId="{21388098-5381-4C29-824F-FE2942C6C972}" sibTransId="{12120F14-960B-4234-AA69-C902728B9B56}"/>
    <dgm:cxn modelId="{50CACDF1-B2F8-419E-AB8C-9C3AED9939A5}" srcId="{C916F3CF-04C8-4D35-B696-B29605CD8443}" destId="{17A6B299-0557-4CED-BE2D-60821D0D9D5F}" srcOrd="1" destOrd="0" parTransId="{2EE9714E-832A-4FA9-A220-4E42F4CC9C4D}" sibTransId="{84201634-27D9-4AAE-91AB-4089651B75A3}"/>
    <dgm:cxn modelId="{4C979BFE-6C38-4604-A9B1-A25FA923C693}" type="presParOf" srcId="{EADB9F43-31E5-43D6-AC91-043A3EBCBDEB}" destId="{CEB217FD-1767-4AA7-97FA-84AEC54D1644}" srcOrd="0" destOrd="0" presId="urn:microsoft.com/office/officeart/2018/2/layout/IconVerticalSolidList"/>
    <dgm:cxn modelId="{662566CC-8B72-46EE-BD2C-DECA7C77A80B}" type="presParOf" srcId="{CEB217FD-1767-4AA7-97FA-84AEC54D1644}" destId="{63F28644-910E-4EB0-8E36-409C685ABECC}" srcOrd="0" destOrd="0" presId="urn:microsoft.com/office/officeart/2018/2/layout/IconVerticalSolidList"/>
    <dgm:cxn modelId="{2D4B00CE-9009-45D8-9B30-1A20EA4BCF4C}" type="presParOf" srcId="{CEB217FD-1767-4AA7-97FA-84AEC54D1644}" destId="{6DF71297-8882-476B-B396-2A6B09095D91}" srcOrd="1" destOrd="0" presId="urn:microsoft.com/office/officeart/2018/2/layout/IconVerticalSolidList"/>
    <dgm:cxn modelId="{438AC334-5DD8-4118-99D0-CDE01AAC9B57}" type="presParOf" srcId="{CEB217FD-1767-4AA7-97FA-84AEC54D1644}" destId="{E5FB3363-DEE5-49C0-AEE8-A914214B9E4C}" srcOrd="2" destOrd="0" presId="urn:microsoft.com/office/officeart/2018/2/layout/IconVerticalSolidList"/>
    <dgm:cxn modelId="{1A5543BD-348C-4678-9873-C903D27A6DFD}" type="presParOf" srcId="{CEB217FD-1767-4AA7-97FA-84AEC54D1644}" destId="{878CE239-B4F0-439C-BDB1-6B65140FC2F5}" srcOrd="3" destOrd="0" presId="urn:microsoft.com/office/officeart/2018/2/layout/IconVerticalSolidList"/>
    <dgm:cxn modelId="{285BDAF8-80BF-4A0F-AE51-1BB55B0834E6}" type="presParOf" srcId="{EADB9F43-31E5-43D6-AC91-043A3EBCBDEB}" destId="{8CD466C6-6C74-45BD-B4D7-B346829A0511}" srcOrd="1" destOrd="0" presId="urn:microsoft.com/office/officeart/2018/2/layout/IconVerticalSolidList"/>
    <dgm:cxn modelId="{541050FE-1379-4DAE-80F1-2130A860A31E}" type="presParOf" srcId="{EADB9F43-31E5-43D6-AC91-043A3EBCBDEB}" destId="{1724B73D-5534-40AE-975A-8C15E7E92972}" srcOrd="2" destOrd="0" presId="urn:microsoft.com/office/officeart/2018/2/layout/IconVerticalSolidList"/>
    <dgm:cxn modelId="{A50657A4-6415-46CD-A5C4-CE5842589ADC}" type="presParOf" srcId="{1724B73D-5534-40AE-975A-8C15E7E92972}" destId="{50DD5DFE-D890-44CE-A13F-1F60D46C527D}" srcOrd="0" destOrd="0" presId="urn:microsoft.com/office/officeart/2018/2/layout/IconVerticalSolidList"/>
    <dgm:cxn modelId="{984523B9-4C42-46DD-A579-1BC0005CC841}" type="presParOf" srcId="{1724B73D-5534-40AE-975A-8C15E7E92972}" destId="{247A76DA-915E-4CA1-B5AE-2C1B2A8462C0}" srcOrd="1" destOrd="0" presId="urn:microsoft.com/office/officeart/2018/2/layout/IconVerticalSolidList"/>
    <dgm:cxn modelId="{59C03771-D747-401E-930D-CE7DBED71ECD}" type="presParOf" srcId="{1724B73D-5534-40AE-975A-8C15E7E92972}" destId="{16442255-0B68-402F-9102-3A56D5FAD932}" srcOrd="2" destOrd="0" presId="urn:microsoft.com/office/officeart/2018/2/layout/IconVerticalSolidList"/>
    <dgm:cxn modelId="{D71C450E-FC6C-43E9-8D91-35E9B8139EBD}" type="presParOf" srcId="{1724B73D-5534-40AE-975A-8C15E7E92972}" destId="{A578D1B9-F9DE-4FCD-A2F1-D467827F13D4}" srcOrd="3" destOrd="0" presId="urn:microsoft.com/office/officeart/2018/2/layout/IconVerticalSolidList"/>
    <dgm:cxn modelId="{63AEA9DF-15F0-4B29-98ED-E2993B67042E}" type="presParOf" srcId="{EADB9F43-31E5-43D6-AC91-043A3EBCBDEB}" destId="{2C95CF01-011F-44CD-A2F5-682E91630A30}" srcOrd="3" destOrd="0" presId="urn:microsoft.com/office/officeart/2018/2/layout/IconVerticalSolidList"/>
    <dgm:cxn modelId="{6BAEA3E4-4A11-4757-93E5-DF8877C84A82}" type="presParOf" srcId="{EADB9F43-31E5-43D6-AC91-043A3EBCBDEB}" destId="{5B83746D-53D1-4667-A2CB-081E029F977F}" srcOrd="4" destOrd="0" presId="urn:microsoft.com/office/officeart/2018/2/layout/IconVerticalSolidList"/>
    <dgm:cxn modelId="{BEA5939B-07DA-4EE9-899A-B6D5DE00D8AC}" type="presParOf" srcId="{5B83746D-53D1-4667-A2CB-081E029F977F}" destId="{F248065E-E52A-4E8F-A2A7-0B04D5DED77C}" srcOrd="0" destOrd="0" presId="urn:microsoft.com/office/officeart/2018/2/layout/IconVerticalSolidList"/>
    <dgm:cxn modelId="{4B9414CB-44F9-41C0-ADE6-1B47D18E80D9}" type="presParOf" srcId="{5B83746D-53D1-4667-A2CB-081E029F977F}" destId="{3D2D4587-21E2-4B93-BFC5-79F58E69A60E}" srcOrd="1" destOrd="0" presId="urn:microsoft.com/office/officeart/2018/2/layout/IconVerticalSolidList"/>
    <dgm:cxn modelId="{10068D14-C983-4EB9-9D66-47578CBE6011}" type="presParOf" srcId="{5B83746D-53D1-4667-A2CB-081E029F977F}" destId="{D08C35BB-04E7-4562-916E-8F267E3B2C5D}" srcOrd="2" destOrd="0" presId="urn:microsoft.com/office/officeart/2018/2/layout/IconVerticalSolidList"/>
    <dgm:cxn modelId="{62C7D1F1-BA6F-4F2A-BE5B-6D9C20E330C3}" type="presParOf" srcId="{5B83746D-53D1-4667-A2CB-081E029F977F}" destId="{8833C65F-6D19-4791-9589-D70BFE01342B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F28644-910E-4EB0-8E36-409C685ABECC}">
      <dsp:nvSpPr>
        <dsp:cNvPr id="0" name=""/>
        <dsp:cNvSpPr/>
      </dsp:nvSpPr>
      <dsp:spPr>
        <a:xfrm>
          <a:off x="0" y="531"/>
          <a:ext cx="10515600" cy="1244702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F71297-8882-476B-B396-2A6B09095D91}">
      <dsp:nvSpPr>
        <dsp:cNvPr id="0" name=""/>
        <dsp:cNvSpPr/>
      </dsp:nvSpPr>
      <dsp:spPr>
        <a:xfrm>
          <a:off x="376522" y="280590"/>
          <a:ext cx="684586" cy="684586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8CE239-B4F0-439C-BDB1-6B65140FC2F5}">
      <dsp:nvSpPr>
        <dsp:cNvPr id="0" name=""/>
        <dsp:cNvSpPr/>
      </dsp:nvSpPr>
      <dsp:spPr>
        <a:xfrm>
          <a:off x="1437631" y="531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500" b="0" i="0" kern="1200" baseline="0"/>
            <a:t>I dag skal vi udføre et spændende forsøg, hvor vi arbejder med fortyndingsrækker og standardkurver.</a:t>
          </a:r>
          <a:endParaRPr lang="en-US" sz="2500" kern="1200"/>
        </a:p>
      </dsp:txBody>
      <dsp:txXfrm>
        <a:off x="1437631" y="531"/>
        <a:ext cx="9077968" cy="1244702"/>
      </dsp:txXfrm>
    </dsp:sp>
    <dsp:sp modelId="{50DD5DFE-D890-44CE-A13F-1F60D46C527D}">
      <dsp:nvSpPr>
        <dsp:cNvPr id="0" name=""/>
        <dsp:cNvSpPr/>
      </dsp:nvSpPr>
      <dsp:spPr>
        <a:xfrm>
          <a:off x="0" y="1556410"/>
          <a:ext cx="10515600" cy="1244702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7A76DA-915E-4CA1-B5AE-2C1B2A8462C0}">
      <dsp:nvSpPr>
        <dsp:cNvPr id="0" name=""/>
        <dsp:cNvSpPr/>
      </dsp:nvSpPr>
      <dsp:spPr>
        <a:xfrm>
          <a:off x="376522" y="1836468"/>
          <a:ext cx="684586" cy="684586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78D1B9-F9DE-4FCD-A2F1-D467827F13D4}">
      <dsp:nvSpPr>
        <dsp:cNvPr id="0" name=""/>
        <dsp:cNvSpPr/>
      </dsp:nvSpPr>
      <dsp:spPr>
        <a:xfrm>
          <a:off x="1437631" y="1556410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500" b="0" i="0" kern="1200" baseline="0"/>
            <a:t>Din opgave: Lav en fortyndingsrække af lightsaftevand, mål absorbans og skab en standardkurve.</a:t>
          </a:r>
          <a:endParaRPr lang="en-US" sz="2500" kern="1200"/>
        </a:p>
      </dsp:txBody>
      <dsp:txXfrm>
        <a:off x="1437631" y="1556410"/>
        <a:ext cx="9077968" cy="1244702"/>
      </dsp:txXfrm>
    </dsp:sp>
    <dsp:sp modelId="{F248065E-E52A-4E8F-A2A7-0B04D5DED77C}">
      <dsp:nvSpPr>
        <dsp:cNvPr id="0" name=""/>
        <dsp:cNvSpPr/>
      </dsp:nvSpPr>
      <dsp:spPr>
        <a:xfrm>
          <a:off x="0" y="3112289"/>
          <a:ext cx="10515600" cy="1244702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2D4587-21E2-4B93-BFC5-79F58E69A60E}">
      <dsp:nvSpPr>
        <dsp:cNvPr id="0" name=""/>
        <dsp:cNvSpPr/>
      </dsp:nvSpPr>
      <dsp:spPr>
        <a:xfrm>
          <a:off x="376522" y="3392347"/>
          <a:ext cx="684586" cy="684586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905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33C65F-6D19-4791-9589-D70BFE01342B}">
      <dsp:nvSpPr>
        <dsp:cNvPr id="0" name=""/>
        <dsp:cNvSpPr/>
      </dsp:nvSpPr>
      <dsp:spPr>
        <a:xfrm>
          <a:off x="1437631" y="3112289"/>
          <a:ext cx="9077968" cy="124470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731" tIns="131731" rIns="131731" bIns="131731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500" b="0" i="0" kern="1200" baseline="0"/>
            <a:t>Den gruppe, der får den bedste </a:t>
          </a:r>
          <a:r>
            <a:rPr lang="da-DK" sz="2500" b="1" i="0" kern="1200" baseline="0"/>
            <a:t>R²-værdi</a:t>
          </a:r>
          <a:r>
            <a:rPr lang="da-DK" sz="2500" b="0" i="0" kern="1200" baseline="0"/>
            <a:t> tættest på 1, vinder en præmie!</a:t>
          </a:r>
          <a:endParaRPr lang="en-US" sz="2500" kern="1200"/>
        </a:p>
      </dsp:txBody>
      <dsp:txXfrm>
        <a:off x="1437631" y="3112289"/>
        <a:ext cx="9077968" cy="1244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F478AE-D19B-A483-E564-280DE8B9B48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E6E37F95-DBB4-CE94-2544-10258247A6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299845C9-AB4D-3073-D70D-92BFD432E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763EE8B-B171-95E0-DDED-3CE98B696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2D6E4E3E-681F-B273-FA04-023553E4E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04346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7BCD90-B377-DDC9-B881-185E7FBDA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E76259DA-FC30-FD0B-759D-CA23797B2C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0F7569A-691D-EBD5-76C2-A0A680A70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0953A79-3128-9DEA-925C-9EDB6C0D5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ECBC4707-9597-188F-455C-4638C90B4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890472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B26A1AC3-E56E-BA1E-247E-05239DAFD1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E797DDC-B77C-D39A-D64E-0B323280B3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88A019FC-B93E-673E-092F-60D3AD6291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50B0A678-A615-5450-1357-AE13E1283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B750FBF7-105C-769A-539A-FB06FA324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00252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483666-C679-C54E-568A-6AE92246B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3A1D603-CF42-A95E-E1BC-70FB4C4815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EE7B0ADA-D466-058D-2773-5BD450D32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3C10BCD2-86DF-3F6B-DD2C-311EFEE02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1BBD230-723B-4127-8D70-B95D63FA5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1200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D95459-D4A8-A699-F2E5-6A5B45B3EC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3974D311-646A-3197-B2DA-F9C6CF589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05EAD350-3717-C563-5D4A-65BF12B23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B9064C29-11E4-2658-AA86-CCFFB650A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F0EA28AE-9C95-C401-FCB0-830974D22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7637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D7DFD8F-4DD8-C77B-457D-9FFB1D3E7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E664530-E7D9-2333-476D-5A11B683BB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0F3FFB0B-A8C2-67B9-F9A8-EE03288DEE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0BD14159-B8E5-126E-32EF-40CF85042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3BA62B48-0068-E153-7595-533D2606E6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40FCB592-1CF4-88D1-5922-C461CFA146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644652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D4AB4F-7B72-FAE3-5985-E16F5CF432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0E116042-E0E1-B304-9EC8-DE249D3B0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E671DB9B-986F-321B-0DAB-7A64400C2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737E438B-EC17-E87A-1A66-660C11D45D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FDF483C3-1E41-08E1-B341-A195C4690C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46B4EEF2-A970-E25B-4FCA-D004D82B9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E89B4216-A7AE-41F0-D82D-3E2DC33EEF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A0AF4261-2E68-6C65-8414-8F8219BB8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925359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473EEC-C15E-31E7-A600-01E304B2A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0D272CA-53E8-0A6F-807D-E62DE371FB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C1139DC1-33CC-79C3-112C-5A2D330E65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A0E9C6E0-206C-3D21-7634-8DD845E9A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23968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D06799D4-4DB3-18DD-E6D7-6D5439468B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5E05EA14-0A69-AEDA-987C-F5D6FCA0A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F1C71ABA-FA26-2530-0D52-1458A5D3C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91909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C8C1AA-1E4D-9074-7CC0-B772611B9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D6CF723-85FE-A9BE-4620-7A87A36106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D6D7FC24-E254-69DF-C902-007F2E8F94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F58BE73B-3BA1-B0B4-B9C3-96C2CEA4DB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777DB820-2165-7D78-62E0-E33AB4F11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8DC6816C-0859-826E-5BA2-AD182FABA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38448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183BC4-38BE-FEF6-4E05-6A6182D2E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719BCC60-8E32-D06C-2FCA-35C653A8C8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4D8EDEA0-A84A-616F-A9F3-9B75102287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1C9084C6-12F0-C7BA-EBC5-BE6775330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D6702AD-AB6A-840C-45C1-AE0FF053E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0866C5CB-365E-1654-0522-0EB5CD251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684769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>
            <a:extLst>
              <a:ext uri="{FF2B5EF4-FFF2-40B4-BE49-F238E27FC236}">
                <a16:creationId xmlns:a16="http://schemas.microsoft.com/office/drawing/2014/main" id="{6506EF58-237A-ED01-5C41-6E5A44D7E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7AD7E2DA-EBC5-CDC1-9D2C-08AE96D7DF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6DD19CC0-A4A3-85DD-2B65-BE6F8D5D07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01FB89-603B-4D1B-A4F0-EBB0DFA499A5}" type="datetimeFigureOut">
              <a:rPr lang="da-DK" smtClean="0"/>
              <a:t>24-03-2026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8175979C-572D-1773-BF3E-3410F9C7CA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CF508FC7-EE95-764D-D508-31548B8C4E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822C72D-23F3-4E4E-8DB8-4F2EFCE4F72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47819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622D21B3-7499-16B9-8581-E0118C1296E2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</a:blip>
          <a:srcRect t="15476" b="46977"/>
          <a:stretch>
            <a:fillRect/>
          </a:stretch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2E6DCBC9-7122-BA36-481E-13F87E8113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da-DK" dirty="0">
                <a:solidFill>
                  <a:srgbClr val="FFFFFF"/>
                </a:solidFill>
              </a:rPr>
              <a:t>Laborantudfordringen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C6931924-E998-466A-48D9-16566D82DC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9404"/>
            <a:ext cx="9144000" cy="1098395"/>
          </a:xfrm>
        </p:spPr>
        <p:txBody>
          <a:bodyPr>
            <a:normAutofit/>
          </a:bodyPr>
          <a:lstStyle/>
          <a:p>
            <a:r>
              <a:rPr lang="da-DK">
                <a:solidFill>
                  <a:srgbClr val="FFFFFF"/>
                </a:solidFill>
              </a:rPr>
              <a:t>Er du klassens bedste laborant?</a:t>
            </a:r>
          </a:p>
        </p:txBody>
      </p:sp>
    </p:spTree>
    <p:extLst>
      <p:ext uri="{BB962C8B-B14F-4D97-AF65-F5344CB8AC3E}">
        <p14:creationId xmlns:p14="http://schemas.microsoft.com/office/powerpoint/2010/main" val="4117887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5E279F-CC79-0792-BF1B-BF5B5EE4D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123719"/>
          </a:xfrm>
        </p:spPr>
        <p:txBody>
          <a:bodyPr/>
          <a:lstStyle/>
          <a:p>
            <a:pPr algn="ctr"/>
            <a:r>
              <a:rPr lang="da-DK" dirty="0"/>
              <a:t>Øvelsesvejledning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375D08F-00A3-239C-C740-8C26C8B7E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236" y="1123720"/>
            <a:ext cx="12037764" cy="584995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dirty="0"/>
              <a:t>Materialer:</a:t>
            </a:r>
            <a:br>
              <a:rPr lang="da-DK" dirty="0"/>
            </a:br>
            <a:r>
              <a:rPr lang="da-DK" dirty="0" err="1"/>
              <a:t>Ribena</a:t>
            </a:r>
            <a:r>
              <a:rPr lang="da-DK" dirty="0"/>
              <a:t> rødsaft light fra </a:t>
            </a:r>
            <a:r>
              <a:rPr lang="da-DK" dirty="0" err="1"/>
              <a:t>føtex</a:t>
            </a:r>
            <a:r>
              <a:rPr lang="da-DK" dirty="0"/>
              <a:t>, 5x 10ml målekolber, burette, cuvette til måling, UV/VIS spektrofotometer.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Fremgangsmåde:</a:t>
            </a:r>
            <a:br>
              <a:rPr lang="da-DK" dirty="0"/>
            </a:br>
            <a:r>
              <a:rPr lang="da-DK" dirty="0" err="1"/>
              <a:t>Ribena</a:t>
            </a:r>
            <a:r>
              <a:rPr lang="da-DK" dirty="0"/>
              <a:t> rødsaft er inden timen blevet opsat i buretter forskellige steder i lokalet. </a:t>
            </a:r>
            <a:br>
              <a:rPr lang="da-DK" dirty="0"/>
            </a:br>
            <a:r>
              <a:rPr lang="da-DK" dirty="0"/>
              <a:t>Grupperne får 5x 10 ml målekolber. I kolbe 1 aftappes 5 ml rød saft og der tilsættes demineraliseret vand til stregen. Sæt prop på og vend kolben mindst 10 gange for at der blandes godt. Efterfølgende følges samme metode i de andre målekolber men med hhv. 4, 3, 2 og 1 ml rød saft så I får forskellige fortyndinger af saftevand. </a:t>
            </a:r>
            <a:br>
              <a:rPr lang="da-DK" dirty="0"/>
            </a:br>
            <a:endParaRPr lang="da-DK" dirty="0"/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r>
              <a:rPr lang="da-DK" dirty="0"/>
              <a:t>Spektrofotometeret startes og der vælges en bølgelængde på 514 nm. Spektrofotometeret kalibreres/nulstilles med demineraliseret vand i en cuvette. </a:t>
            </a:r>
            <a:br>
              <a:rPr lang="da-DK" dirty="0"/>
            </a:br>
            <a:r>
              <a:rPr lang="da-DK" dirty="0"/>
              <a:t>Der efter måles alle prøver og resultaterne opskrives i skemaet i </a:t>
            </a:r>
            <a:r>
              <a:rPr lang="da-DK" dirty="0" err="1"/>
              <a:t>excelarket</a:t>
            </a:r>
            <a:r>
              <a:rPr lang="da-DK" dirty="0"/>
              <a:t>. Efterfølgende indsætter I de rigtige koncentrationer i venstre kolonne. De udregnes for alle prøver i skemaet.</a:t>
            </a:r>
            <a:br>
              <a:rPr lang="da-DK" dirty="0"/>
            </a:br>
            <a:r>
              <a:rPr lang="da-DK" dirty="0"/>
              <a:t>Der dannes her en </a:t>
            </a:r>
            <a:r>
              <a:rPr lang="da-DK" dirty="0" err="1"/>
              <a:t>std</a:t>
            </a:r>
            <a:r>
              <a:rPr lang="da-DK" dirty="0"/>
              <a:t>. kurve. Den gruppe der får den bedste R-værdi vinder.</a:t>
            </a:r>
            <a:br>
              <a:rPr lang="da-DK" dirty="0"/>
            </a:br>
            <a:br>
              <a:rPr lang="da-DK" dirty="0"/>
            </a:b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585749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erson, der bruger mikroskop">
            <a:extLst>
              <a:ext uri="{FF2B5EF4-FFF2-40B4-BE49-F238E27FC236}">
                <a16:creationId xmlns:a16="http://schemas.microsoft.com/office/drawing/2014/main" id="{DD0AEB39-19CC-B211-20CF-86E76A772C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2146" r="39198" b="1"/>
          <a:stretch/>
        </p:blipFill>
        <p:spPr>
          <a:xfrm>
            <a:off x="-1" y="-2"/>
            <a:ext cx="5410198" cy="6858002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316B2E4-827B-DCD7-1151-CDA7A40A4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317" y="405685"/>
            <a:ext cx="5464968" cy="1559301"/>
          </a:xfrm>
        </p:spPr>
        <p:txBody>
          <a:bodyPr>
            <a:normAutofit/>
          </a:bodyPr>
          <a:lstStyle/>
          <a:p>
            <a:r>
              <a:rPr lang="da-DK" sz="4000"/>
              <a:t>Laborant?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A1B09CF-6F1E-4742-4EC7-D1E6A12125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6684" y="1556657"/>
            <a:ext cx="5247340" cy="4895658"/>
          </a:xfrm>
        </p:spPr>
        <p:txBody>
          <a:bodyPr anchor="ctr">
            <a:normAutofit/>
          </a:bodyPr>
          <a:lstStyle/>
          <a:p>
            <a:r>
              <a:rPr lang="da-DK" sz="2000" dirty="0"/>
              <a:t>Er de bedste til at lave målinger og analyser i laboratoriet. </a:t>
            </a:r>
          </a:p>
          <a:p>
            <a:r>
              <a:rPr lang="da-DK" sz="2000" dirty="0"/>
              <a:t>Arbejder f.eks. indenfor lægemiddelindustrien, fødevareindustri eller med miljømålinger</a:t>
            </a:r>
          </a:p>
          <a:p>
            <a:r>
              <a:rPr lang="da-DK" sz="2000" dirty="0"/>
              <a:t>Laboranter tjener fra 25000-45000 om måneden afhængig af specialisering og arbejdsområde.</a:t>
            </a:r>
          </a:p>
          <a:p>
            <a:r>
              <a:rPr lang="da-DK" sz="2000" dirty="0"/>
              <a:t>Uddannelsen tager 2½ år og kan tages på Københavns Professionshøjskole. </a:t>
            </a:r>
          </a:p>
          <a:p>
            <a:r>
              <a:rPr lang="da-DK" sz="2000" dirty="0"/>
              <a:t>En laborant kan f.eks. Teste mængden af lægemiddel i forskellige produkter. Én af metoderne er at bruge en ”standartkurve”. </a:t>
            </a:r>
          </a:p>
          <a:p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3698682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3830B9-05B0-D6FA-2FDD-196C9E95AA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256032"/>
            <a:ext cx="10506456" cy="1014984"/>
          </a:xfrm>
        </p:spPr>
        <p:txBody>
          <a:bodyPr anchor="b">
            <a:normAutofit/>
          </a:bodyPr>
          <a:lstStyle/>
          <a:p>
            <a:r>
              <a:rPr lang="da-DK" dirty="0"/>
              <a:t>Velkommen til laborantudfordringen</a:t>
            </a:r>
          </a:p>
        </p:txBody>
      </p:sp>
      <p:graphicFrame>
        <p:nvGraphicFramePr>
          <p:cNvPr id="6" name="Rectangle 1">
            <a:extLst>
              <a:ext uri="{FF2B5EF4-FFF2-40B4-BE49-F238E27FC236}">
                <a16:creationId xmlns:a16="http://schemas.microsoft.com/office/drawing/2014/main" id="{6EE73EBB-3AB8-4120-DF51-5418BE066A4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926266"/>
          <a:ext cx="10515600" cy="4357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57777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A1A107-9780-F878-68A1-066963641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79" y="723898"/>
            <a:ext cx="6002110" cy="1495425"/>
          </a:xfrm>
        </p:spPr>
        <p:txBody>
          <a:bodyPr>
            <a:normAutofit/>
          </a:bodyPr>
          <a:lstStyle/>
          <a:p>
            <a:r>
              <a:rPr lang="da-DK" sz="4000"/>
              <a:t>Hvad skal I?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8E42DA5-2530-8DD5-062F-67C05317E0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6680" y="2405067"/>
            <a:ext cx="6002110" cy="3729034"/>
          </a:xfrm>
        </p:spPr>
        <p:txBody>
          <a:bodyPr>
            <a:normAutofit/>
          </a:bodyPr>
          <a:lstStyle/>
          <a:p>
            <a:r>
              <a:rPr lang="da-DK" sz="2000"/>
              <a:t>I skal fortynde saftevanden, så den får forskellige koncentrationer.</a:t>
            </a:r>
          </a:p>
          <a:p>
            <a:r>
              <a:rPr lang="da-DK" sz="2000"/>
              <a:t>Udregne de nye koncentrationer af saft i vandet</a:t>
            </a:r>
          </a:p>
          <a:p>
            <a:r>
              <a:rPr lang="da-DK" sz="2000"/>
              <a:t>Måle sammenhængen mellem koncentration og absorbans</a:t>
            </a:r>
          </a:p>
        </p:txBody>
      </p:sp>
      <p:pic>
        <p:nvPicPr>
          <p:cNvPr id="4" name="Billede 3">
            <a:extLst>
              <a:ext uri="{FF2B5EF4-FFF2-40B4-BE49-F238E27FC236}">
                <a16:creationId xmlns:a16="http://schemas.microsoft.com/office/drawing/2014/main" id="{E66CF0A1-E7D6-662E-DADA-A80B85CBF5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934"/>
          <a:stretch/>
        </p:blipFill>
        <p:spPr>
          <a:xfrm>
            <a:off x="7199440" y="10"/>
            <a:ext cx="4992560" cy="685799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68381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C6A4D9-8131-5B24-22D1-4B78D83252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71162"/>
            <a:ext cx="2840182" cy="23711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2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Absorbans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55E38260-17D8-DC90-17ED-BA5A0428F66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207933" y="830296"/>
            <a:ext cx="7347537" cy="519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66931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A634E1-E92F-49CC-0FDB-721B58D10D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714" y="353160"/>
            <a:ext cx="7091300" cy="898581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Nulstilling af spektrofotometret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ECF75FC7-76F5-95E2-AA58-11E952CD8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71507" y="387224"/>
            <a:ext cx="3291839" cy="83045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en-US" sz="1700">
                <a:solidFill>
                  <a:srgbClr val="FFFFFF"/>
                </a:solidFill>
              </a:rPr>
              <a:t>Først nulstilles spektrofotometret med demineraliseret vand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3BEC9914-1741-BB61-F7FC-56C69B28A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9198" y="2181426"/>
            <a:ext cx="3997637" cy="3997637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30839F3D-194A-9091-F2C2-55A62ADCFF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2507" y="1527817"/>
            <a:ext cx="3997637" cy="5330183"/>
          </a:xfrm>
          <a:prstGeom prst="rect">
            <a:avLst/>
          </a:prstGeom>
        </p:spPr>
      </p:pic>
      <p:sp>
        <p:nvSpPr>
          <p:cNvPr id="8" name="AutoShape 2">
            <a:extLst>
              <a:ext uri="{FF2B5EF4-FFF2-40B4-BE49-F238E27FC236}">
                <a16:creationId xmlns:a16="http://schemas.microsoft.com/office/drawing/2014/main" id="{44A3E311-74C4-CEB5-E054-91F0B4C43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5033270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>
            <a:extLst>
              <a:ext uri="{FF2B5EF4-FFF2-40B4-BE49-F238E27FC236}">
                <a16:creationId xmlns:a16="http://schemas.microsoft.com/office/drawing/2014/main" id="{11065D9E-F421-0499-D308-85C4AC050B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8303" t="14445" r="23214" b="6825"/>
          <a:stretch/>
        </p:blipFill>
        <p:spPr>
          <a:xfrm>
            <a:off x="2231570" y="990600"/>
            <a:ext cx="7130143" cy="5399314"/>
          </a:xfrm>
          <a:prstGeom prst="rect">
            <a:avLst/>
          </a:prstGeom>
        </p:spPr>
      </p:pic>
      <p:pic>
        <p:nvPicPr>
          <p:cNvPr id="9" name="Billede 8">
            <a:extLst>
              <a:ext uri="{FF2B5EF4-FFF2-40B4-BE49-F238E27FC236}">
                <a16:creationId xmlns:a16="http://schemas.microsoft.com/office/drawing/2014/main" id="{9AA98A15-AF86-B629-A1E3-16213A1E3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779" y="0"/>
            <a:ext cx="9308441" cy="6858000"/>
          </a:xfrm>
          <a:prstGeom prst="rect">
            <a:avLst/>
          </a:prstGeom>
        </p:spPr>
      </p:pic>
      <p:cxnSp>
        <p:nvCxnSpPr>
          <p:cNvPr id="11" name="Lige forbindelse 10">
            <a:extLst>
              <a:ext uri="{FF2B5EF4-FFF2-40B4-BE49-F238E27FC236}">
                <a16:creationId xmlns:a16="http://schemas.microsoft.com/office/drawing/2014/main" id="{C5F462BA-5531-6C18-57B4-F428D4334907}"/>
              </a:ext>
            </a:extLst>
          </p:cNvPr>
          <p:cNvCxnSpPr/>
          <p:nvPr/>
        </p:nvCxnSpPr>
        <p:spPr>
          <a:xfrm>
            <a:off x="5878286" y="555171"/>
            <a:ext cx="0" cy="5660572"/>
          </a:xfrm>
          <a:prstGeom prst="line">
            <a:avLst/>
          </a:prstGeom>
          <a:ln w="19050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12" name="Tekstfelt 11">
            <a:extLst>
              <a:ext uri="{FF2B5EF4-FFF2-40B4-BE49-F238E27FC236}">
                <a16:creationId xmlns:a16="http://schemas.microsoft.com/office/drawing/2014/main" id="{D9ACFB0D-F67F-D8FA-4436-F42CB43BD949}"/>
              </a:ext>
            </a:extLst>
          </p:cNvPr>
          <p:cNvSpPr txBox="1"/>
          <p:nvPr/>
        </p:nvSpPr>
        <p:spPr>
          <a:xfrm>
            <a:off x="5413868" y="6254625"/>
            <a:ext cx="117831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514 nm</a:t>
            </a:r>
          </a:p>
        </p:txBody>
      </p:sp>
    </p:spTree>
    <p:extLst>
      <p:ext uri="{BB962C8B-B14F-4D97-AF65-F5344CB8AC3E}">
        <p14:creationId xmlns:p14="http://schemas.microsoft.com/office/powerpoint/2010/main" val="4094168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25F576-034A-B693-E274-41E6643B1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Herefter laves følgende fortyndinger</a:t>
            </a:r>
          </a:p>
        </p:txBody>
      </p:sp>
      <p:graphicFrame>
        <p:nvGraphicFramePr>
          <p:cNvPr id="4" name="Pladsholder til indhold 3">
            <a:extLst>
              <a:ext uri="{FF2B5EF4-FFF2-40B4-BE49-F238E27FC236}">
                <a16:creationId xmlns:a16="http://schemas.microsoft.com/office/drawing/2014/main" id="{C99C5B3A-4E59-0673-4AC7-B671F326B27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4021293"/>
              </p:ext>
            </p:extLst>
          </p:nvPr>
        </p:nvGraphicFramePr>
        <p:xfrm>
          <a:off x="838200" y="1825625"/>
          <a:ext cx="7561521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3308">
                  <a:extLst>
                    <a:ext uri="{9D8B030D-6E8A-4147-A177-3AD203B41FA5}">
                      <a16:colId xmlns:a16="http://schemas.microsoft.com/office/drawing/2014/main" val="3475936848"/>
                    </a:ext>
                  </a:extLst>
                </a:gridCol>
                <a:gridCol w="2014678">
                  <a:extLst>
                    <a:ext uri="{9D8B030D-6E8A-4147-A177-3AD203B41FA5}">
                      <a16:colId xmlns:a16="http://schemas.microsoft.com/office/drawing/2014/main" val="2570383300"/>
                    </a:ext>
                  </a:extLst>
                </a:gridCol>
                <a:gridCol w="1850065">
                  <a:extLst>
                    <a:ext uri="{9D8B030D-6E8A-4147-A177-3AD203B41FA5}">
                      <a16:colId xmlns:a16="http://schemas.microsoft.com/office/drawing/2014/main" val="3784718608"/>
                    </a:ext>
                  </a:extLst>
                </a:gridCol>
                <a:gridCol w="2243470">
                  <a:extLst>
                    <a:ext uri="{9D8B030D-6E8A-4147-A177-3AD203B41FA5}">
                      <a16:colId xmlns:a16="http://schemas.microsoft.com/office/drawing/2014/main" val="42840685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Volumen 1 mol/L saft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Volumen vand </a:t>
                      </a:r>
                      <a:br>
                        <a:rPr lang="da-DK" dirty="0"/>
                      </a:br>
                      <a:r>
                        <a:rPr lang="da-DK" dirty="0"/>
                        <a:t>(til stregen 10 </a:t>
                      </a:r>
                      <a:r>
                        <a:rPr lang="da-DK" dirty="0" err="1"/>
                        <a:t>mL</a:t>
                      </a:r>
                      <a:r>
                        <a:rPr lang="da-DK" dirty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Stofmængde saft (n=c*V)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Koncentration saft</a:t>
                      </a:r>
                    </a:p>
                    <a:p>
                      <a:r>
                        <a:rPr lang="da-DK" dirty="0"/>
                        <a:t>(c=n/V)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8441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5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5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1 mol/L *0,005 L = 0,005 mol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0,005 mol/0,01 L = 0,5 mol/L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6688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4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6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943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3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7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4118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2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8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6757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a-DK" dirty="0"/>
                        <a:t>1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a-DK" dirty="0"/>
                        <a:t>9 </a:t>
                      </a:r>
                      <a:r>
                        <a:rPr lang="da-DK" dirty="0" err="1"/>
                        <a:t>mL</a:t>
                      </a:r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a-DK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1195583"/>
                  </a:ext>
                </a:extLst>
              </a:tr>
            </a:tbl>
          </a:graphicData>
        </a:graphic>
      </p:graphicFrame>
      <p:pic>
        <p:nvPicPr>
          <p:cNvPr id="5" name="Billede 4">
            <a:extLst>
              <a:ext uri="{FF2B5EF4-FFF2-40B4-BE49-F238E27FC236}">
                <a16:creationId xmlns:a16="http://schemas.microsoft.com/office/drawing/2014/main" id="{A1E1F95C-B3F4-8F4C-CBA6-12C44A920A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9904" y="1690688"/>
            <a:ext cx="3456046" cy="46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251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E301A6-9F14-8ADC-77DB-D685AF3E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a-DK" dirty="0"/>
              <a:t>Lav den bedste standardkurve og vind!</a:t>
            </a:r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EB4AB0A0-EE8F-D7DD-8A9F-F3B8CCAF6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5993" y="1973716"/>
            <a:ext cx="7049900" cy="4154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561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FACA243-A645-4CEC-8E5A-6AE7BC0197F2}"/>
</file>

<file path=customXml/itemProps2.xml><?xml version="1.0" encoding="utf-8"?>
<ds:datastoreItem xmlns:ds="http://schemas.openxmlformats.org/officeDocument/2006/customXml" ds:itemID="{E3AF5D66-BADC-48A7-87C9-2158E6917B8E}"/>
</file>

<file path=customXml/itemProps3.xml><?xml version="1.0" encoding="utf-8"?>
<ds:datastoreItem xmlns:ds="http://schemas.openxmlformats.org/officeDocument/2006/customXml" ds:itemID="{E4C78FDC-1FEC-4CFC-8B63-B9D3DA3E0FC7}"/>
</file>

<file path=docProps/app.xml><?xml version="1.0" encoding="utf-8"?>
<Properties xmlns="http://schemas.openxmlformats.org/officeDocument/2006/extended-properties" xmlns:vt="http://schemas.openxmlformats.org/officeDocument/2006/docPropsVTypes">
  <TotalTime>7058</TotalTime>
  <Words>445</Words>
  <Application>Microsoft Office PowerPoint</Application>
  <PresentationFormat>Widescreen</PresentationFormat>
  <Paragraphs>45</Paragraphs>
  <Slides>10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4" baseType="lpstr">
      <vt:lpstr>Aptos</vt:lpstr>
      <vt:lpstr>Aptos Display</vt:lpstr>
      <vt:lpstr>Arial</vt:lpstr>
      <vt:lpstr>Office-tema</vt:lpstr>
      <vt:lpstr>Laborantudfordringen</vt:lpstr>
      <vt:lpstr>Laborant?</vt:lpstr>
      <vt:lpstr>Velkommen til laborantudfordringen</vt:lpstr>
      <vt:lpstr>Hvad skal I?</vt:lpstr>
      <vt:lpstr>Absorbans</vt:lpstr>
      <vt:lpstr>Nulstilling af spektrofotometret</vt:lpstr>
      <vt:lpstr>PowerPoint-præsentation</vt:lpstr>
      <vt:lpstr>Herefter laves følgende fortyndinger</vt:lpstr>
      <vt:lpstr>Lav den bedste standardkurve og vind!</vt:lpstr>
      <vt:lpstr>Øvelsesvejledning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Lisa Bügel Jørgensen</dc:creator>
  <cp:lastModifiedBy>Lisa Bügel Jørgensen</cp:lastModifiedBy>
  <cp:revision>1</cp:revision>
  <dcterms:created xsi:type="dcterms:W3CDTF">2025-11-24T09:49:51Z</dcterms:created>
  <dcterms:modified xsi:type="dcterms:W3CDTF">2026-03-26T11:56:04Z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</Properties>
</file>